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Lizzy Presland"/>
  <p:cmAuthor clrIdx="1" id="1" initials="" lastIdx="1" name="Ryan Russel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A8719E2-7697-4E6C-BEE9-A0D5BC358AE8}">
  <a:tblStyle styleId="{8A8719E2-7697-4E6C-BEE9-A0D5BC358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2-20T22:07:17.244">
    <p:pos x="84" y="725"/>
    <p:text>we may run into issues with repository permissions -- would be worth adding a slide about permissions management. i don't recall what the standard GH permissions are but i think master is usually protected by default</p:text>
  </p:cm>
  <p:cm authorId="1" idx="1" dt="2020-02-20T22:07:17.244">
    <p:pos x="84" y="725"/>
    <p:text>Look into this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6c9dc279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6c9dc279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show this as people get into the room.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cb9283c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cb9283c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c9dc2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c9dc2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Git is essentially version control software with a command-line interface, and is used widely throughout this industry.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to be confused with Github (more on that later).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7c3544f0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7c3544f0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While Git and GitHub have similar names, they are completely different pieces of technology. GitHub uses Git to be able to host online Git repositories, whereas Git is just a CLI application.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Google Drive doesn’t have as tight of version control as Git does, and are unrelated to each other.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06fa02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06fa02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Git provides powerful version control software, while still being lightweight enough to be able to integrate into most project setups and workflows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Git can be used for both technical and non-technical projects. If it needs version control, it can use Git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dcf7a07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dcf7a07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Git is essentially version control software with a command-line interface, and is used widely throughout this industry.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to be confused with Github (more on that later).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ad993b3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ad993b3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d326358f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d326358f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d4d918f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d4d918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e7c808a8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e7c808a8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ad993b36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ad993b36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f408d49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f408d49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show this as people get into the room.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d326358f3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d326358f3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e7c808a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e7c808a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d326358f3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d326358f3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6c9dc279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6c9dc279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double check that these are correct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7c3544f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7c3544f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ad993b36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ad993b36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is the “staging area”?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2cc667d5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2cc667d5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2cc667d5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2cc667d5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5b4cfbc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5b4cfbc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make some nicer screenshots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ad993b36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ad993b36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50"/>
              <a:t>Welcome everyone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d626169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d626169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e7c808a8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e7c808a8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ad993b36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ad993b36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f408d496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f408d496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5b4cfbc1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5b4cfbc1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706fa0271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706fa0271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706fa0271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706fa027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706fa0271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706fa0271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e182a77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e182a77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e182a77a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e182a77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c9dc27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c9dc27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714b05bf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714b05bf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ad993b36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ad993b36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8013cff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8013cff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8013cffc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8013cff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714b05bf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714b05bf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ad993b36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ad993b36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2cc667d5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2cc667d5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2cc667d52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2cc667d5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2cc667d52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2cc667d52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2cc667d5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2cc667d5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d326358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d326358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2cc667d52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2cc667d52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2cc667d52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2cc667d52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e7c808a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e7c808a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2cc667d52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2cc667d52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2cc667d5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2cc667d5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2cc667d5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2cc667d5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cb9283c7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cb9283c7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f408d496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f408d496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show this as people get into the room.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cb9283c7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cb9283c7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dcf7a07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dcf7a07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look happy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6c9dc27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6c9dc27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ad993b3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ad993b3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14b05bf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14b05bf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Version control is a way for users to track, switch, and revert changes made to files within a directory.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probably something you’ve seen already (implemented in cloud platforms, document processors, IDEs, etc)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audience “What’s the difference between this model and something like Microsoft Word on your laptop?” Answer: you typically only get the _current state_ of the document, not a _full history_ of revisions.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Relationship Id="rId4" Type="http://schemas.openxmlformats.org/officeDocument/2006/relationships/hyperlink" Target="https://github.com/UWB-ACM/git-gud-workshop-spring-2019" TargetMode="External"/><Relationship Id="rId5" Type="http://schemas.openxmlformats.org/officeDocument/2006/relationships/hyperlink" Target="https://github.com/UWB-ACM/git-gud-workshop-spring-2019" TargetMode="External"/><Relationship Id="rId6" Type="http://schemas.openxmlformats.org/officeDocument/2006/relationships/hyperlink" Target="https://git-scm.com/downloads" TargetMode="External"/><Relationship Id="rId7" Type="http://schemas.openxmlformats.org/officeDocument/2006/relationships/hyperlink" Target="https://github.com/" TargetMode="External"/><Relationship Id="rId8" Type="http://schemas.openxmlformats.org/officeDocument/2006/relationships/hyperlink" Target="http://bit.ly/ACMGitGud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-scm.com/book/en/v2/Getting-Started-A-Short-History-of-Gi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6.jp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6.jp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6.jpg"/><Relationship Id="rId5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bobby@tables.com" TargetMode="External"/><Relationship Id="rId4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6.jpg"/><Relationship Id="rId5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6.jpg"/><Relationship Id="rId5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hris.beams.io/posts/git-commit/" TargetMode="External"/><Relationship Id="rId4" Type="http://schemas.openxmlformats.org/officeDocument/2006/relationships/hyperlink" Target="https://help.github.com/articles/closing-issues-using-keywords/" TargetMode="External"/><Relationship Id="rId5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comments" Target="../comments/comment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 rot="1773808">
            <a:off x="4486562" y="2156294"/>
            <a:ext cx="8520485" cy="572597"/>
          </a:xfrm>
          <a:prstGeom prst="rect">
            <a:avLst/>
          </a:prstGeom>
          <a:effectLst>
            <a:outerShdw blurRad="57150" rotWithShape="0" algn="bl" dir="8940000" dist="400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Before We Begin...</a:t>
            </a:r>
            <a:endParaRPr sz="4300"/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316200"/>
            <a:ext cx="6286200" cy="4252800"/>
          </a:xfrm>
          <a:prstGeom prst="rect">
            <a:avLst/>
          </a:prstGeom>
          <a:effectLst>
            <a:outerShdw blurRad="14288" rotWithShape="0" algn="bl" dir="852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links can be found on: </a:t>
            </a:r>
            <a:br>
              <a:rPr lang="en"/>
            </a:br>
            <a:r>
              <a:rPr lang="en" sz="1400" u="sng">
                <a:solidFill>
                  <a:schemeClr val="hlink"/>
                </a:solidFill>
                <a:hlinkClick r:id="rId4"/>
              </a:rPr>
              <a:t>g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ithub.com/UWB-ACM/git-gud</a:t>
            </a:r>
            <a:r>
              <a:rPr lang="en" sz="1400"/>
              <a:t> </a:t>
            </a:r>
            <a:endParaRPr sz="1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 Git (command line)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git-scm.com/downloads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GitHub account if you don’t have one already.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github.com/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	Open this URL for later: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</a:t>
            </a:r>
            <a:r>
              <a:rPr lang="en" u="sng">
                <a:solidFill>
                  <a:schemeClr val="hlink"/>
                </a:solidFill>
                <a:hlinkClick r:id="rId8"/>
              </a:rPr>
              <a:t>bit.ly/ACMGitGud</a:t>
            </a:r>
            <a:r>
              <a:rPr lang="en"/>
              <a:t>  </a:t>
            </a:r>
            <a:br>
              <a:rPr lang="en"/>
            </a:br>
            <a:endParaRPr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Linus Torvalds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3414600" cy="3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Linus Torvalds, the creator of the Linux kernel, wanted a n</a:t>
            </a:r>
            <a:r>
              <a:rPr b="1" lang="en"/>
              <a:t>ew form of version control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project’s goal was to synchronize code between fellow programmers and make the development process easy and lightweight.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 in April 2005, his team </a:t>
            </a:r>
            <a:r>
              <a:rPr lang="en" u="sng">
                <a:solidFill>
                  <a:schemeClr val="hlink"/>
                </a:solidFill>
                <a:hlinkClick r:id="rId3"/>
              </a:rPr>
              <a:t>started development of Git</a:t>
            </a:r>
            <a:r>
              <a:rPr lang="en"/>
              <a:t>.</a:t>
            </a:r>
            <a:endParaRPr/>
          </a:p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379950"/>
            <a:ext cx="3291800" cy="41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400" y="2422450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What’s Git</a:t>
            </a:r>
            <a:r>
              <a:rPr lang="en" sz="4800"/>
              <a:t>?</a:t>
            </a:r>
            <a:endParaRPr sz="4800"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53775"/>
            <a:ext cx="8160900" cy="3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Version Control Software! 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Powerful command-line toolbox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Used for: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tracking revisions to files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viewing revision history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selectively managing revisions by many different people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uploading new changes to remote file storage</a:t>
            </a:r>
            <a:endParaRPr sz="2200"/>
          </a:p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424" y="445024"/>
            <a:ext cx="1841875" cy="18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 </a:t>
            </a:r>
            <a:r>
              <a:rPr i="1" lang="en" sz="4800"/>
              <a:t>isn’t</a:t>
            </a:r>
            <a:r>
              <a:rPr lang="en" sz="4800"/>
              <a:t> Git?</a:t>
            </a:r>
            <a:endParaRPr sz="4800"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385900"/>
            <a:ext cx="39999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Git != GitHub</a:t>
            </a:r>
            <a:endParaRPr b="1"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GitHub is a </a:t>
            </a:r>
            <a:r>
              <a:rPr b="1" lang="en" sz="1800"/>
              <a:t>remote file storage platform</a:t>
            </a:r>
            <a:r>
              <a:rPr lang="en" sz="1800"/>
              <a:t> that </a:t>
            </a:r>
            <a:r>
              <a:rPr b="1" lang="en" sz="1800"/>
              <a:t>uses</a:t>
            </a:r>
            <a:r>
              <a:rPr lang="en" sz="1800"/>
              <a:t> Git</a:t>
            </a:r>
            <a:endParaRPr b="1" sz="1800"/>
          </a:p>
        </p:txBody>
      </p:sp>
      <p:sp>
        <p:nvSpPr>
          <p:cNvPr id="136" name="Google Shape;136;p24"/>
          <p:cNvSpPr txBox="1"/>
          <p:nvPr>
            <p:ph idx="2" type="body"/>
          </p:nvPr>
        </p:nvSpPr>
        <p:spPr>
          <a:xfrm>
            <a:off x="4832400" y="1385913"/>
            <a:ext cx="3999900" cy="1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Git != Google Drive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(Git doesn’t sync in real-time)</a:t>
            </a:r>
            <a:endParaRPr sz="1800"/>
          </a:p>
        </p:txBody>
      </p:sp>
      <p:pic>
        <p:nvPicPr>
          <p:cNvPr descr="https://git-scm.com/images/logos/downloads/Git-Icon-White.png"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413" y="3423835"/>
            <a:ext cx="761423" cy="76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929" y="3508090"/>
            <a:ext cx="592913" cy="59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863" y="3506969"/>
            <a:ext cx="761424" cy="6576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5900034" y="3313158"/>
            <a:ext cx="320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≠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7192277" y="3313158"/>
            <a:ext cx="369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≠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3073163"/>
            <a:ext cx="3950100" cy="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it like: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Git is the interface </a:t>
            </a:r>
            <a:r>
              <a:rPr lang="en"/>
              <a:t>and </a:t>
            </a:r>
            <a:r>
              <a:rPr b="1" lang="en"/>
              <a:t>GitHub is the storage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Why Git?</a:t>
            </a:r>
            <a:endParaRPr sz="4800"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398725"/>
            <a:ext cx="8520600" cy="4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files in sync!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Among workstations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Among teammates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Backup source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Hard drive crashes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Distributed collaboration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Work remote!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Manage complex workflows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Bug fixes, new features, release cycles, and more!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600"/>
              <a:t>It’s great for code!</a:t>
            </a:r>
            <a:endParaRPr sz="4600"/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5463825" y="729025"/>
            <a:ext cx="3672900" cy="3527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938" y="794288"/>
            <a:ext cx="3590675" cy="33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Who Uses</a:t>
            </a:r>
            <a:r>
              <a:rPr lang="en" sz="4800"/>
              <a:t> Git?</a:t>
            </a:r>
            <a:endParaRPr sz="4800"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253775"/>
            <a:ext cx="8520600" cy="3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‐"/>
            </a:pPr>
            <a:r>
              <a:rPr lang="en"/>
              <a:t>Industry leaders in software!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Amazon, Microsoft, Facebook, Netflix, Twitter, Linux, Android, Eclipse, Starbucks, Google, Hashicorp, eBay…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‐"/>
            </a:pPr>
            <a:r>
              <a:rPr lang="en"/>
              <a:t>Open source developers!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Tens of millions of users on GitHub, GitLab, BitBucket, SourceHut, and others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Hosted on GitHub: NodeJS, Kubernetes, React, Bootstrap, OpenCV, and many other major software projects!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‐"/>
            </a:pPr>
            <a:r>
              <a:rPr lang="en"/>
              <a:t>Your classmates!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Some professors (like Prof. Pisan) structure programming assignments in GitHub Classroom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Many other students use it on their own or for group projects</a:t>
            </a:r>
            <a:endParaRPr b="1" sz="1800"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</a:t>
            </a:r>
            <a:endParaRPr/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git</a:t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Local Usage Works - Overview</a:t>
            </a:r>
            <a:endParaRPr/>
          </a:p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00" y="2092900"/>
            <a:ext cx="1836475" cy="103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888" y="2026801"/>
            <a:ext cx="1590064" cy="116521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285475" y="1574925"/>
            <a:ext cx="1836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Step 1 - Code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90350" y="3168100"/>
            <a:ext cx="1936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Code on your </a:t>
            </a:r>
            <a:r>
              <a:rPr b="1" lang="en">
                <a:solidFill>
                  <a:schemeClr val="lt2"/>
                </a:solidFill>
              </a:rPr>
              <a:t>local computer.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3555750" y="1540375"/>
            <a:ext cx="1836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Step 2 - Stage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3529575" y="3230675"/>
            <a:ext cx="19365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Choose</a:t>
            </a:r>
            <a:r>
              <a:rPr lang="en">
                <a:solidFill>
                  <a:schemeClr val="lt2"/>
                </a:solidFill>
              </a:rPr>
              <a:t> which file changes you want to save.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6847625" y="1617100"/>
            <a:ext cx="1836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Step 3 - Commit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6768800" y="3230672"/>
            <a:ext cx="19365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Save your changes </a:t>
            </a:r>
            <a:r>
              <a:rPr lang="en">
                <a:solidFill>
                  <a:schemeClr val="lt2"/>
                </a:solidFill>
              </a:rPr>
              <a:t>to your code in a commit.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2570925" y="4472125"/>
            <a:ext cx="3853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We’ll go into more detail later in this workshop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5633" y="2040813"/>
            <a:ext cx="820468" cy="11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 rot="5400000">
            <a:off x="1146375" y="2346850"/>
            <a:ext cx="507000" cy="678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Remote Syncing Works - Overview</a:t>
            </a:r>
            <a:endParaRPr/>
          </a:p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450" y="2055238"/>
            <a:ext cx="1836475" cy="103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285475" y="1574925"/>
            <a:ext cx="1836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Step 1 - Pull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290350" y="3168100"/>
            <a:ext cx="19365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Download (aka pull) </a:t>
            </a:r>
            <a:r>
              <a:rPr lang="en">
                <a:solidFill>
                  <a:schemeClr val="lt2"/>
                </a:solidFill>
              </a:rPr>
              <a:t>new changes and update your local copy of the repository.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3555750" y="1540375"/>
            <a:ext cx="1836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Step 2 - Commit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529575" y="3230675"/>
            <a:ext cx="19365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Make changes and </a:t>
            </a:r>
            <a:r>
              <a:rPr b="1" lang="en">
                <a:solidFill>
                  <a:schemeClr val="lt2"/>
                </a:solidFill>
              </a:rPr>
              <a:t>save your changes </a:t>
            </a:r>
            <a:r>
              <a:rPr lang="en">
                <a:solidFill>
                  <a:schemeClr val="lt2"/>
                </a:solidFill>
              </a:rPr>
              <a:t>in a commit.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6847625" y="1617100"/>
            <a:ext cx="1836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Step 3 - Push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633" y="2040813"/>
            <a:ext cx="820468" cy="11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6724900" y="3125913"/>
            <a:ext cx="19365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Upload (aka push) </a:t>
            </a:r>
            <a:r>
              <a:rPr lang="en">
                <a:solidFill>
                  <a:schemeClr val="lt2"/>
                </a:solidFill>
              </a:rPr>
              <a:t>your commit(s) to the server.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Now others can view the code with your changes included.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2570925" y="4472125"/>
            <a:ext cx="3853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We’ll go into more detail later in this session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6451" y="2040813"/>
            <a:ext cx="1590064" cy="116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4150" y="2280862"/>
            <a:ext cx="820475" cy="81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800" y="1939975"/>
            <a:ext cx="139681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7291150" y="2532250"/>
            <a:ext cx="820500" cy="507000"/>
          </a:xfrm>
          <a:prstGeom prst="bentUpArrow">
            <a:avLst>
              <a:gd fmla="val 25000" name="adj1"/>
              <a:gd fmla="val 22244" name="adj2"/>
              <a:gd fmla="val 25000" name="adj3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088" y="2290512"/>
            <a:ext cx="820475" cy="81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8788" y="2016163"/>
            <a:ext cx="139681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</a:t>
            </a:r>
            <a:r>
              <a:rPr lang="en"/>
              <a:t>Collaboration Works - Overview</a:t>
            </a:r>
            <a:endParaRPr/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2570925" y="4472125"/>
            <a:ext cx="3853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We’ll go into more detail in the second session, Git Better (2/28/2020)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050" y="1475625"/>
            <a:ext cx="2117550" cy="176180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3529575" y="3325750"/>
            <a:ext cx="22173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Bugs, feature requests, and large projects can be tracked alongside the code.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4">
            <a:alphaModFix/>
          </a:blip>
          <a:srcRect b="0" l="16959" r="17813" t="0"/>
          <a:stretch/>
        </p:blipFill>
        <p:spPr>
          <a:xfrm>
            <a:off x="588825" y="1468875"/>
            <a:ext cx="2264500" cy="17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767513" y="3325750"/>
            <a:ext cx="19365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Multiple people can collaborate on the same code easily.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5">
            <a:alphaModFix/>
          </a:blip>
          <a:srcRect b="23588" l="0" r="21777" t="0"/>
          <a:stretch/>
        </p:blipFill>
        <p:spPr>
          <a:xfrm>
            <a:off x="6614000" y="1696448"/>
            <a:ext cx="1649651" cy="16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6572425" y="3328450"/>
            <a:ext cx="19365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Collaborators can easily review each other’s code to find bugs faster and build better software.</a:t>
            </a:r>
            <a:endParaRPr b="1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#1</a:t>
            </a:r>
            <a:endParaRPr/>
          </a:p>
        </p:txBody>
      </p:sp>
      <p:sp>
        <p:nvSpPr>
          <p:cNvPr id="223" name="Google Shape;223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first commit</a:t>
            </a:r>
            <a:endParaRPr/>
          </a:p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359300" y="1278750"/>
            <a:ext cx="6425400" cy="2586000"/>
          </a:xfrm>
          <a:prstGeom prst="rect">
            <a:avLst/>
          </a:prstGeom>
          <a:effectLst>
            <a:outerShdw blurRad="14288" rotWithShape="0" algn="bl" dir="852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ACM is a </a:t>
            </a:r>
            <a:r>
              <a:rPr b="1" lang="en">
                <a:solidFill>
                  <a:srgbClr val="FFFFFF"/>
                </a:solidFill>
              </a:rPr>
              <a:t>Global Organization</a:t>
            </a:r>
            <a:r>
              <a:rPr lang="en">
                <a:solidFill>
                  <a:srgbClr val="FFFFFF"/>
                </a:solidFill>
              </a:rPr>
              <a:t>, w</a:t>
            </a:r>
            <a:r>
              <a:rPr lang="en">
                <a:solidFill>
                  <a:srgbClr val="FFFFFF"/>
                </a:solidFill>
              </a:rPr>
              <a:t>ith nearly </a:t>
            </a:r>
            <a:r>
              <a:rPr b="1" lang="en">
                <a:solidFill>
                  <a:srgbClr val="FFFFFF"/>
                </a:solidFill>
              </a:rPr>
              <a:t>100,000 members</a:t>
            </a:r>
            <a:r>
              <a:rPr lang="en">
                <a:solidFill>
                  <a:srgbClr val="FFFFFF"/>
                </a:solidFill>
              </a:rPr>
              <a:t> from more than </a:t>
            </a:r>
            <a:r>
              <a:rPr b="1" lang="en">
                <a:solidFill>
                  <a:srgbClr val="FFFFFF"/>
                </a:solidFill>
              </a:rPr>
              <a:t>190 countries</a:t>
            </a:r>
            <a:r>
              <a:rPr lang="en">
                <a:solidFill>
                  <a:srgbClr val="FFFFFF"/>
                </a:solidFill>
              </a:rPr>
              <a:t>, ACM works to </a:t>
            </a:r>
            <a:r>
              <a:rPr b="1" lang="en">
                <a:solidFill>
                  <a:srgbClr val="FFFFFF"/>
                </a:solidFill>
              </a:rPr>
              <a:t>advance computing</a:t>
            </a:r>
            <a:r>
              <a:rPr lang="en">
                <a:solidFill>
                  <a:srgbClr val="FFFFFF"/>
                </a:solidFill>
              </a:rPr>
              <a:t> as a science and a profession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FF"/>
                </a:solidFill>
                <a:highlight>
                  <a:srgbClr val="CC0000"/>
                </a:highlight>
              </a:rPr>
              <a:t>_We Are</a:t>
            </a:r>
            <a:r>
              <a:rPr lang="en" sz="2400" u="sng">
                <a:solidFill>
                  <a:srgbClr val="FFFFFF"/>
                </a:solidFill>
                <a:highlight>
                  <a:srgbClr val="CC0000"/>
                </a:highlight>
              </a:rPr>
              <a:t> </a:t>
            </a:r>
            <a:r>
              <a:rPr b="1" lang="en" sz="2400" u="sng">
                <a:solidFill>
                  <a:srgbClr val="FFFFFF"/>
                </a:solidFill>
                <a:highlight>
                  <a:srgbClr val="CC0000"/>
                </a:highlight>
              </a:rPr>
              <a:t>Hiring New Officers!_</a:t>
            </a:r>
            <a:r>
              <a:rPr lang="en" u="sng">
                <a:solidFill>
                  <a:srgbClr val="FFFFFF"/>
                </a:solidFill>
                <a:highlight>
                  <a:srgbClr val="CC0000"/>
                </a:highlight>
              </a:rPr>
              <a:t>  </a:t>
            </a:r>
            <a:endParaRPr u="sng">
              <a:solidFill>
                <a:srgbClr val="FFFFFF"/>
              </a:solidFill>
              <a:highlight>
                <a:srgbClr val="CC0000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Go to </a:t>
            </a:r>
            <a:r>
              <a:rPr b="1" lang="en" sz="2000">
                <a:solidFill>
                  <a:srgbClr val="FFFFFF"/>
                </a:solidFill>
                <a:highlight>
                  <a:srgbClr val="CC0000"/>
                </a:highlight>
              </a:rPr>
              <a:t>bit.ly/HireMeACM</a:t>
            </a:r>
            <a:r>
              <a:rPr b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to apply!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00" y="51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Vocabulary: Repo</a:t>
            </a:r>
            <a:endParaRPr/>
          </a:p>
        </p:txBody>
      </p:sp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452" y="627604"/>
            <a:ext cx="1396860" cy="57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099" y="518217"/>
            <a:ext cx="1432366" cy="80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980" y="466662"/>
            <a:ext cx="1240179" cy="908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/>
        </p:nvSpPr>
        <p:spPr>
          <a:xfrm>
            <a:off x="4465050" y="95562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Code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6026850" y="87275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Commit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7588650" y="87275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Upload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311700" y="1351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Repo / Repository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 directory tree which is named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.git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repository contains a representation of the contents of a directory tree, or </a:t>
            </a:r>
            <a:r>
              <a:rPr i="1" lang="en"/>
              <a:t>project</a:t>
            </a:r>
            <a:r>
              <a:rPr lang="en"/>
              <a:t>, on your computer.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Git tracks changes to files in your project, and stores the revision history of the project in the repository folder.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311700" y="51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Vocabulary: Commit</a:t>
            </a:r>
            <a:endParaRPr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452" y="627604"/>
            <a:ext cx="1396860" cy="57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099" y="518217"/>
            <a:ext cx="1432366" cy="80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980" y="466662"/>
            <a:ext cx="1240179" cy="908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4465050" y="95562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Code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6026850" y="87275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Commit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7588650" y="87275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Upload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311700" y="1351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Commit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 set of changes applied to files which is permanently saved to the repository history.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 commit is always linked to one or more </a:t>
            </a:r>
            <a:r>
              <a:rPr i="1" lang="en"/>
              <a:t>previous commits </a:t>
            </a:r>
            <a:r>
              <a:rPr lang="en"/>
              <a:t>(called </a:t>
            </a:r>
            <a:r>
              <a:rPr i="1" lang="en"/>
              <a:t>parents</a:t>
            </a:r>
            <a:r>
              <a:rPr lang="en"/>
              <a:t>), creating a chain of revisions.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Commits also have authors and messages associated with them, detailing who created the changes and why.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Commits are uniquely identified using a SHA256 hash.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Vocabulary: More Goodies</a:t>
            </a:r>
            <a:endParaRPr/>
          </a:p>
        </p:txBody>
      </p:sp>
      <p:sp>
        <p:nvSpPr>
          <p:cNvPr id="256" name="Google Shape;25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452" y="627604"/>
            <a:ext cx="1396860" cy="57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899" y="518217"/>
            <a:ext cx="1432366" cy="80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380" y="466662"/>
            <a:ext cx="1240179" cy="908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4769850" y="95562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Code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6179250" y="87275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Commit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7588650" y="87275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Upload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63" name="Google Shape;263;p34"/>
          <p:cNvSpPr txBox="1"/>
          <p:nvPr>
            <p:ph idx="4294967295" type="body"/>
          </p:nvPr>
        </p:nvSpPr>
        <p:spPr>
          <a:xfrm>
            <a:off x="311700" y="1200325"/>
            <a:ext cx="825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Status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The current state of your repository. It has lots of great information. If (or when) you feel lost, run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r>
              <a:rPr lang="en"/>
              <a:t>  to see what’s up with your project.</a:t>
            </a:r>
            <a:endParaRPr/>
          </a:p>
        </p:txBody>
      </p:sp>
      <p:sp>
        <p:nvSpPr>
          <p:cNvPr id="264" name="Google Shape;264;p34"/>
          <p:cNvSpPr txBox="1"/>
          <p:nvPr>
            <p:ph idx="4294967295" type="body"/>
          </p:nvPr>
        </p:nvSpPr>
        <p:spPr>
          <a:xfrm>
            <a:off x="311700" y="2513625"/>
            <a:ext cx="825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Staging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Staging changes in git ensures those changes will be included in your next commit.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Typically, this is done through the git add command.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The staged changes will be in your </a:t>
            </a:r>
            <a:r>
              <a:rPr b="1" i="1" lang="en"/>
              <a:t>staging area</a:t>
            </a:r>
            <a:r>
              <a:rPr lang="en"/>
              <a:t> until you commit them or remove them from the staging area.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Git Config </a:t>
            </a:r>
            <a:r>
              <a:rPr lang="en"/>
              <a:t>(First-Time Setup)</a:t>
            </a:r>
            <a:endParaRPr/>
          </a:p>
        </p:txBody>
      </p:sp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311700" y="2963875"/>
            <a:ext cx="8520600" cy="17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following commands: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config --global user.name “Bobby Tables”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config --global user.email </a:t>
            </a:r>
            <a:r>
              <a:rPr lang="en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bobby@tables.com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550" y="445037"/>
            <a:ext cx="1964901" cy="25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311700" y="1341125"/>
            <a:ext cx="59052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Git needs to know your username and e-mail to associate your work with you.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This is the information included in the “author” metadata for commits.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222350" y="445025"/>
            <a:ext cx="87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Commands: Creating the Repo</a:t>
            </a:r>
            <a:endParaRPr sz="3600"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437375" y="1152475"/>
            <a:ext cx="26985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init</a:t>
            </a:r>
            <a:r>
              <a:rPr lang="en"/>
              <a:t> : Makes the current directory into a Git repository.</a:t>
            </a:r>
            <a:endParaRPr/>
          </a:p>
        </p:txBody>
      </p:sp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4370" t="21396"/>
          <a:stretch/>
        </p:blipFill>
        <p:spPr>
          <a:xfrm>
            <a:off x="3179850" y="1281075"/>
            <a:ext cx="5841300" cy="1977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Commands: Make changes to repo</a:t>
            </a:r>
            <a:endParaRPr sz="3600"/>
          </a:p>
        </p:txBody>
      </p:sp>
      <p:sp>
        <p:nvSpPr>
          <p:cNvPr id="287" name="Google Shape;287;p37"/>
          <p:cNvSpPr txBox="1"/>
          <p:nvPr>
            <p:ph idx="2" type="body"/>
          </p:nvPr>
        </p:nvSpPr>
        <p:spPr>
          <a:xfrm>
            <a:off x="520675" y="1152475"/>
            <a:ext cx="2405400" cy="16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add [files]</a:t>
            </a:r>
            <a:r>
              <a:rPr lang="en"/>
              <a:t> </a:t>
            </a:r>
            <a:br>
              <a:rPr lang="en"/>
            </a:br>
            <a:r>
              <a:rPr lang="en"/>
              <a:t>Adds the specified files to the staging area.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commit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/>
              <a:t>Associates a message with the changes in the staging area, and add these changes to the repo’s history.</a:t>
            </a:r>
            <a:endParaRPr/>
          </a:p>
        </p:txBody>
      </p:sp>
      <p:sp>
        <p:nvSpPr>
          <p:cNvPr id="288" name="Google Shape;28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37"/>
          <p:cNvPicPr preferRelativeResize="0"/>
          <p:nvPr/>
        </p:nvPicPr>
        <p:blipFill rotWithShape="1">
          <a:blip r:embed="rId3">
            <a:alphaModFix/>
          </a:blip>
          <a:srcRect b="44152" l="0" r="0" t="0"/>
          <a:stretch/>
        </p:blipFill>
        <p:spPr>
          <a:xfrm>
            <a:off x="2926075" y="1170125"/>
            <a:ext cx="5854500" cy="354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1: Purpose and Outcome</a:t>
            </a:r>
            <a:endParaRPr/>
          </a:p>
        </p:txBody>
      </p:sp>
      <p:sp>
        <p:nvSpPr>
          <p:cNvPr id="295" name="Google Shape;29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Purpose: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Create a local repository, and commit a file to it.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Outcome: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A local repository with the created file in it.</a:t>
            </a:r>
            <a:endParaRPr sz="2000"/>
          </a:p>
        </p:txBody>
      </p:sp>
      <p:sp>
        <p:nvSpPr>
          <p:cNvPr id="296" name="Google Shape;29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111600" y="14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Workshop #1: Our First Commit</a:t>
            </a:r>
            <a:endParaRPr sz="3600"/>
          </a:p>
        </p:txBody>
      </p:sp>
      <p:sp>
        <p:nvSpPr>
          <p:cNvPr id="302" name="Google Shape;30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03" name="Google Shape;303;p39"/>
          <p:cNvGraphicFramePr/>
          <p:nvPr/>
        </p:nvGraphicFramePr>
        <p:xfrm>
          <a:off x="778375" y="94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{8A8719E2-7697-4E6C-BEE9-A0D5BC358AE8}</a:tableStyleId>
              </a:tblPr>
              <a:tblGrid>
                <a:gridCol w="987900"/>
                <a:gridCol w="3326700"/>
                <a:gridCol w="3413525"/>
              </a:tblGrid>
              <a:tr h="49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</a:rPr>
                        <a:t>Step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</a:rPr>
                        <a:t>Task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</a:rPr>
                        <a:t>Command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41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Create a local repo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</a:t>
                      </a: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kdir git-gud &amp;&amp; cd git-gud</a:t>
                      </a:r>
                      <a:endParaRPr>
                        <a:solidFill>
                          <a:schemeClr val="lt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init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93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Create new file(s)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echo “Hi!” &gt;&gt; hello.txt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Check repository status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status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Add files to our index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add hello.txt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72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Commit changes to local repo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commit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311700" y="42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Workshop #1: </a:t>
            </a:r>
            <a:r>
              <a:rPr lang="en" sz="3600"/>
              <a:t>Example</a:t>
            </a:r>
            <a:endParaRPr sz="3600"/>
          </a:p>
        </p:txBody>
      </p:sp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/>
          </a:blip>
          <a:srcRect b="0" l="46720" r="0" t="0"/>
          <a:stretch/>
        </p:blipFill>
        <p:spPr>
          <a:xfrm>
            <a:off x="311700" y="2571750"/>
            <a:ext cx="4709551" cy="17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0"/>
          <p:cNvSpPr txBox="1"/>
          <p:nvPr>
            <p:ph idx="4294967295" type="body"/>
          </p:nvPr>
        </p:nvSpPr>
        <p:spPr>
          <a:xfrm>
            <a:off x="311700" y="1152475"/>
            <a:ext cx="3999900" cy="1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 repo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Add file to index (staging area)</a:t>
            </a:r>
            <a:endParaRPr/>
          </a:p>
        </p:txBody>
      </p:sp>
      <p:sp>
        <p:nvSpPr>
          <p:cNvPr id="312" name="Google Shape;312;p40"/>
          <p:cNvSpPr txBox="1"/>
          <p:nvPr>
            <p:ph idx="4294967295" type="body"/>
          </p:nvPr>
        </p:nvSpPr>
        <p:spPr>
          <a:xfrm>
            <a:off x="4311600" y="1152475"/>
            <a:ext cx="3999900" cy="1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en"/>
              <a:t>Create text file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"/>
              <a:t>Commit file to repo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#2</a:t>
            </a:r>
            <a:endParaRPr/>
          </a:p>
        </p:txBody>
      </p:sp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 Local Repository to Remote Repository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effectLst>
            <a:outerShdw blurRad="71438" rotWithShape="0" algn="bl" dir="2220000" dist="114300">
              <a:srgbClr val="000000">
                <a:alpha val="2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00"/>
              <a:t>Git Gud</a:t>
            </a:r>
            <a:endParaRPr sz="10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Workshop</a:t>
            </a:r>
            <a:endParaRPr sz="6200"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3674225"/>
            <a:ext cx="8520600" cy="792600"/>
          </a:xfrm>
          <a:prstGeom prst="rect">
            <a:avLst/>
          </a:prstGeom>
          <a:effectLst>
            <a:outerShdw blurRad="57150" rotWithShape="0" algn="bl" dir="8160000" dist="142875">
              <a:srgbClr val="000000">
                <a:alpha val="3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By y</a:t>
            </a:r>
            <a:r>
              <a:rPr lang="en" sz="1100"/>
              <a:t>our friends at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UWB ACM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5" y="-5"/>
            <a:ext cx="4518774" cy="9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752500" y="4613800"/>
            <a:ext cx="3639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Presenters: Ryan Russell, </a:t>
            </a:r>
            <a:r>
              <a:rPr lang="en">
                <a:solidFill>
                  <a:srgbClr val="FFFFFF"/>
                </a:solidFill>
              </a:rPr>
              <a:t>Lizzy Presland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sp>
        <p:nvSpPr>
          <p:cNvPr id="325" name="Google Shape;32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452" y="627604"/>
            <a:ext cx="1396860" cy="57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099" y="518217"/>
            <a:ext cx="1432366" cy="80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980" y="466662"/>
            <a:ext cx="1240179" cy="90881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 txBox="1"/>
          <p:nvPr/>
        </p:nvSpPr>
        <p:spPr>
          <a:xfrm>
            <a:off x="4465050" y="95562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Code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6026850" y="87275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Commit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7588650" y="87275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Upload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332" name="Google Shape;332;p42"/>
          <p:cNvSpPr txBox="1"/>
          <p:nvPr>
            <p:ph idx="4294967295" type="body"/>
          </p:nvPr>
        </p:nvSpPr>
        <p:spPr>
          <a:xfrm>
            <a:off x="435925" y="1162000"/>
            <a:ext cx="8250900" cy="3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Remote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repository’s remote points to a remote storage endpoint which contains a copy of the current repository.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remote has a name; a common convention is to call the remote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sp>
        <p:nvSpPr>
          <p:cNvPr id="338" name="Google Shape;33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452" y="627604"/>
            <a:ext cx="1396860" cy="57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099" y="518217"/>
            <a:ext cx="1432366" cy="80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980" y="466662"/>
            <a:ext cx="1240179" cy="908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 txBox="1"/>
          <p:nvPr/>
        </p:nvSpPr>
        <p:spPr>
          <a:xfrm>
            <a:off x="4465050" y="95562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Code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6026850" y="87275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Commit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7588650" y="87275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Upload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345" name="Google Shape;345;p43"/>
          <p:cNvSpPr txBox="1"/>
          <p:nvPr>
            <p:ph idx="4294967295" type="body"/>
          </p:nvPr>
        </p:nvSpPr>
        <p:spPr>
          <a:xfrm>
            <a:off x="435925" y="1162000"/>
            <a:ext cx="8250900" cy="3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Push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Sync local changes to the repository by uploading local commits to remote storage (GitHub, GitLab, BitBucket, SourceHut, private servers, etc.).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Pull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Retrieve changes from repository by downloading commits from remote storage.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Note: you can only run push &amp; pull when you have a remote identified in your repository.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Commands: Syncing with remote repo</a:t>
            </a:r>
            <a:endParaRPr sz="3600"/>
          </a:p>
        </p:txBody>
      </p:sp>
      <p:sp>
        <p:nvSpPr>
          <p:cNvPr id="351" name="Google Shape;351;p44"/>
          <p:cNvSpPr txBox="1"/>
          <p:nvPr>
            <p:ph idx="2" type="body"/>
          </p:nvPr>
        </p:nvSpPr>
        <p:spPr>
          <a:xfrm>
            <a:off x="311700" y="1158225"/>
            <a:ext cx="53940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it remote -v </a:t>
            </a:r>
            <a:r>
              <a:rPr lang="en"/>
              <a:t>: get information about remote repositories associated with the local repository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it remote add &lt;nickname&gt; &lt;URL&gt;</a:t>
            </a:r>
            <a:r>
              <a:rPr lang="en"/>
              <a:t> : associates a local repository with a remotely hosted repository (GitHub, GitLab, etc)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push &lt;nickname&gt; &lt;branch&gt;</a:t>
            </a:r>
            <a:r>
              <a:rPr lang="en"/>
              <a:t> : Uploads changes.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pull &lt;nickname&gt; &lt;branch&gt;</a:t>
            </a:r>
            <a:r>
              <a:rPr lang="en"/>
              <a:t> </a:t>
            </a:r>
            <a:r>
              <a:rPr lang="en"/>
              <a:t>: Downloads changes.</a:t>
            </a:r>
            <a:endParaRPr/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425" y="1545325"/>
            <a:ext cx="2674875" cy="1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44"/>
          <p:cNvPicPr preferRelativeResize="0"/>
          <p:nvPr/>
        </p:nvPicPr>
        <p:blipFill rotWithShape="1">
          <a:blip r:embed="rId4">
            <a:alphaModFix/>
          </a:blip>
          <a:srcRect b="62677" l="0" r="14251" t="14336"/>
          <a:stretch/>
        </p:blipFill>
        <p:spPr>
          <a:xfrm>
            <a:off x="311700" y="3718550"/>
            <a:ext cx="8655618" cy="125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Workshop #2: Syncing to remote  </a:t>
            </a:r>
            <a:r>
              <a:rPr lang="en" sz="1900"/>
              <a:t> (GitHub)</a:t>
            </a:r>
            <a:endParaRPr sz="1900"/>
          </a:p>
        </p:txBody>
      </p:sp>
      <p:sp>
        <p:nvSpPr>
          <p:cNvPr id="360" name="Google Shape;36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5"/>
          <p:cNvSpPr txBox="1"/>
          <p:nvPr/>
        </p:nvSpPr>
        <p:spPr>
          <a:xfrm>
            <a:off x="312000" y="1270600"/>
            <a:ext cx="3999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Using the repository from Workshop #1...</a:t>
            </a:r>
            <a:endParaRPr/>
          </a:p>
        </p:txBody>
      </p:sp>
      <p:graphicFrame>
        <p:nvGraphicFramePr>
          <p:cNvPr id="362" name="Google Shape;362;p45"/>
          <p:cNvGraphicFramePr/>
          <p:nvPr/>
        </p:nvGraphicFramePr>
        <p:xfrm>
          <a:off x="352225" y="176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{8A8719E2-7697-4E6C-BEE9-A0D5BC358AE8}</a:tableStyleId>
              </a:tblPr>
              <a:tblGrid>
                <a:gridCol w="1063700"/>
                <a:gridCol w="3581950"/>
                <a:gridCol w="3675425"/>
              </a:tblGrid>
              <a:tr h="48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</a:rPr>
                        <a:t>Step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</a:rPr>
                        <a:t>Task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</a:rPr>
                        <a:t>Command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0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Create remote repo (on GitHub)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&lt;Create repo on GitHub&gt;</a:t>
                      </a:r>
                      <a:endParaRPr>
                        <a:solidFill>
                          <a:schemeClr val="lt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70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Add reference to remote (URL) locally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remote add origin &lt;remote url&gt;</a:t>
                      </a:r>
                      <a:endParaRPr>
                        <a:solidFill>
                          <a:schemeClr val="lt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623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Sync local changes to remote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push -u origin master</a:t>
                      </a:r>
                      <a:endParaRPr>
                        <a:solidFill>
                          <a:schemeClr val="lt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550" y="74800"/>
            <a:ext cx="6176526" cy="49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</a:t>
            </a:r>
            <a:endParaRPr/>
          </a:p>
        </p:txBody>
      </p:sp>
      <p:sp>
        <p:nvSpPr>
          <p:cNvPr id="370" name="Google Shape;370;p46"/>
          <p:cNvSpPr txBox="1"/>
          <p:nvPr/>
        </p:nvSpPr>
        <p:spPr>
          <a:xfrm>
            <a:off x="375200" y="1712225"/>
            <a:ext cx="39294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Click da’ button!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1" name="Google Shape;371;p46"/>
          <p:cNvSpPr/>
          <p:nvPr/>
        </p:nvSpPr>
        <p:spPr>
          <a:xfrm>
            <a:off x="3676850" y="1122138"/>
            <a:ext cx="1146000" cy="345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6"/>
          <p:cNvSpPr/>
          <p:nvPr/>
        </p:nvSpPr>
        <p:spPr>
          <a:xfrm flipH="1" rot="9779724">
            <a:off x="1807372" y="1607360"/>
            <a:ext cx="1790059" cy="54281"/>
          </a:xfrm>
          <a:prstGeom prst="rightArrow">
            <a:avLst>
              <a:gd fmla="val 100000" name="adj1"/>
              <a:gd fmla="val 2035363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</a:t>
            </a:r>
            <a:r>
              <a:rPr lang="en"/>
              <a:t> New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</a:t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375200" y="1712225"/>
            <a:ext cx="26346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Give your new repository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some name…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If you’re hosting a cool project,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</a:t>
            </a:r>
            <a:r>
              <a:rPr lang="en">
                <a:solidFill>
                  <a:srgbClr val="FFFFFF"/>
                </a:solidFill>
              </a:rPr>
              <a:t>hen use a descriptive name!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</a:rPr>
              <a:t>Don’t include a README, .gitignore, or license yet.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380" name="Google Shape;3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385" y="140050"/>
            <a:ext cx="5912766" cy="49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f repo</a:t>
            </a:r>
            <a:endParaRPr/>
          </a:p>
        </p:txBody>
      </p:sp>
      <p:sp>
        <p:nvSpPr>
          <p:cNvPr id="387" name="Google Shape;387;p48"/>
          <p:cNvSpPr txBox="1"/>
          <p:nvPr/>
        </p:nvSpPr>
        <p:spPr>
          <a:xfrm>
            <a:off x="375200" y="1712225"/>
            <a:ext cx="39294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Click da’ button to copy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</a:t>
            </a:r>
            <a:r>
              <a:rPr lang="en">
                <a:solidFill>
                  <a:srgbClr val="FFFFFF"/>
                </a:solidFill>
              </a:rPr>
              <a:t>o your clipboard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Keep this page open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will refresh it after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</a:t>
            </a:r>
            <a:r>
              <a:rPr lang="en">
                <a:solidFill>
                  <a:srgbClr val="FFFFFF"/>
                </a:solidFill>
              </a:rPr>
              <a:t>he next step!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969" y="82675"/>
            <a:ext cx="6530180" cy="497815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8"/>
          <p:cNvSpPr/>
          <p:nvPr/>
        </p:nvSpPr>
        <p:spPr>
          <a:xfrm>
            <a:off x="2981050" y="1152850"/>
            <a:ext cx="5928000" cy="30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8"/>
          <p:cNvSpPr/>
          <p:nvPr/>
        </p:nvSpPr>
        <p:spPr>
          <a:xfrm rot="-430260">
            <a:off x="2322565" y="1665036"/>
            <a:ext cx="6212393" cy="84058"/>
          </a:xfrm>
          <a:prstGeom prst="rightArrow">
            <a:avLst>
              <a:gd fmla="val 100000" name="adj1"/>
              <a:gd fmla="val 2035363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 remote and push!</a:t>
            </a:r>
            <a:endParaRPr sz="3600"/>
          </a:p>
        </p:txBody>
      </p:sp>
      <p:sp>
        <p:nvSpPr>
          <p:cNvPr id="396" name="Google Shape;39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199" cy="213433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9"/>
          <p:cNvSpPr txBox="1"/>
          <p:nvPr>
            <p:ph idx="4294967295" type="body"/>
          </p:nvPr>
        </p:nvSpPr>
        <p:spPr>
          <a:xfrm>
            <a:off x="311700" y="1083675"/>
            <a:ext cx="81606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reference to the remote repository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Sync remote with local repo with push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Uh Oh!</a:t>
            </a:r>
            <a:endParaRPr sz="3600"/>
          </a:p>
        </p:txBody>
      </p:sp>
      <p:sp>
        <p:nvSpPr>
          <p:cNvPr id="404" name="Google Shape;40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50"/>
          <p:cNvSpPr txBox="1"/>
          <p:nvPr>
            <p:ph idx="4294967295" type="body"/>
          </p:nvPr>
        </p:nvSpPr>
        <p:spPr>
          <a:xfrm>
            <a:off x="311700" y="1083675"/>
            <a:ext cx="81606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Help! I got a scary error message!</a:t>
            </a:r>
            <a:endParaRPr/>
          </a:p>
        </p:txBody>
      </p:sp>
      <p:pic>
        <p:nvPicPr>
          <p:cNvPr id="406" name="Google Shape;406;p50"/>
          <p:cNvPicPr preferRelativeResize="0"/>
          <p:nvPr/>
        </p:nvPicPr>
        <p:blipFill rotWithShape="1">
          <a:blip r:embed="rId3">
            <a:alphaModFix/>
          </a:blip>
          <a:srcRect b="0" l="0" r="16722" t="0"/>
          <a:stretch/>
        </p:blipFill>
        <p:spPr>
          <a:xfrm>
            <a:off x="311700" y="1678525"/>
            <a:ext cx="5336151" cy="27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0"/>
          <p:cNvSpPr txBox="1"/>
          <p:nvPr>
            <p:ph idx="4294967295" type="body"/>
          </p:nvPr>
        </p:nvSpPr>
        <p:spPr>
          <a:xfrm>
            <a:off x="5851900" y="1083675"/>
            <a:ext cx="27534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have accidentally </a:t>
            </a:r>
            <a:r>
              <a:rPr b="1" lang="en"/>
              <a:t>created a commit in the remote repository. </a:t>
            </a:r>
            <a:r>
              <a:rPr lang="en"/>
              <a:t>(README, license, .gitignore…)</a:t>
            </a:r>
            <a:endParaRPr/>
          </a:p>
        </p:txBody>
      </p:sp>
      <p:sp>
        <p:nvSpPr>
          <p:cNvPr id="408" name="Google Shape;408;p50"/>
          <p:cNvSpPr/>
          <p:nvPr/>
        </p:nvSpPr>
        <p:spPr>
          <a:xfrm>
            <a:off x="633225" y="3853525"/>
            <a:ext cx="4674300" cy="30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0"/>
          <p:cNvSpPr/>
          <p:nvPr/>
        </p:nvSpPr>
        <p:spPr>
          <a:xfrm>
            <a:off x="633225" y="3604625"/>
            <a:ext cx="4674300" cy="30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0"/>
          <p:cNvSpPr txBox="1"/>
          <p:nvPr>
            <p:ph idx="4294967295" type="body"/>
          </p:nvPr>
        </p:nvSpPr>
        <p:spPr>
          <a:xfrm>
            <a:off x="5851900" y="2776600"/>
            <a:ext cx="27534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remote repo </a:t>
            </a:r>
            <a:r>
              <a:rPr lang="en"/>
              <a:t>has commits that your </a:t>
            </a:r>
            <a:r>
              <a:rPr b="1" lang="en"/>
              <a:t>local repo </a:t>
            </a:r>
            <a:r>
              <a:rPr lang="en"/>
              <a:t>doesn’t have -- they are out of sync!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worry -- this is easy to fix!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Uh Oh! [RESOLVED]</a:t>
            </a:r>
            <a:endParaRPr sz="3600"/>
          </a:p>
        </p:txBody>
      </p:sp>
      <p:sp>
        <p:nvSpPr>
          <p:cNvPr id="416" name="Google Shape;41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1"/>
          <p:cNvSpPr txBox="1"/>
          <p:nvPr>
            <p:ph idx="4294967295" type="body"/>
          </p:nvPr>
        </p:nvSpPr>
        <p:spPr>
          <a:xfrm>
            <a:off x="311700" y="1083675"/>
            <a:ext cx="81606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fix this very easily!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need to </a:t>
            </a:r>
            <a:r>
              <a:rPr b="1" lang="en"/>
              <a:t>update our local repository </a:t>
            </a:r>
            <a:r>
              <a:rPr lang="en"/>
              <a:t>with the changes we don’t have. To do this, run: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pull --rebase origin master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8" name="Google Shape;4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48975"/>
            <a:ext cx="699135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1"/>
          <p:cNvSpPr txBox="1"/>
          <p:nvPr/>
        </p:nvSpPr>
        <p:spPr>
          <a:xfrm>
            <a:off x="6021150" y="3697725"/>
            <a:ext cx="3000000" cy="82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Then, </a:t>
            </a:r>
            <a:r>
              <a:rPr b="1" lang="en" sz="1800">
                <a:solidFill>
                  <a:schemeClr val="lt2"/>
                </a:solidFill>
              </a:rPr>
              <a:t>try pushing your changes again</a:t>
            </a:r>
            <a:r>
              <a:rPr lang="en" sz="1800">
                <a:solidFill>
                  <a:schemeClr val="lt2"/>
                </a:solidFill>
              </a:rPr>
              <a:t>.</a:t>
            </a:r>
            <a:endParaRPr/>
          </a:p>
        </p:txBody>
      </p:sp>
      <p:sp>
        <p:nvSpPr>
          <p:cNvPr id="420" name="Google Shape;420;p51"/>
          <p:cNvSpPr txBox="1"/>
          <p:nvPr/>
        </p:nvSpPr>
        <p:spPr>
          <a:xfrm>
            <a:off x="1974175" y="4663225"/>
            <a:ext cx="66408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Note: More on this in Workshop 3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13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Agenda</a:t>
            </a:r>
            <a:endParaRPr sz="4800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2252700" y="1713875"/>
            <a:ext cx="4638600" cy="26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Introduction to Git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Commands Overview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Workshop #1: First Commit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Workshop #2: Sync Changes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Best Practices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Workshop #3: Collaborating with others</a:t>
            </a:r>
            <a:endParaRPr sz="1900"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Refresh Repo Page on GitHub</a:t>
            </a:r>
            <a:endParaRPr sz="3600"/>
          </a:p>
        </p:txBody>
      </p:sp>
      <p:sp>
        <p:nvSpPr>
          <p:cNvPr id="427" name="Google Shape;427;p52"/>
          <p:cNvSpPr txBox="1"/>
          <p:nvPr/>
        </p:nvSpPr>
        <p:spPr>
          <a:xfrm>
            <a:off x="311700" y="1277250"/>
            <a:ext cx="6784200" cy="3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We now see the file we pushed to our remote, </a:t>
            </a: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8" name="Google Shape;4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525" y="1995150"/>
            <a:ext cx="6550628" cy="26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11700" y="2101250"/>
            <a:ext cx="1356050" cy="13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2"/>
          <p:cNvSpPr txBox="1"/>
          <p:nvPr/>
        </p:nvSpPr>
        <p:spPr>
          <a:xfrm>
            <a:off x="163100" y="3457300"/>
            <a:ext cx="28908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Exciting!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Much open source!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wowe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Heckin’ 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</p:txBody>
      </p:sp>
      <p:sp>
        <p:nvSpPr>
          <p:cNvPr id="436" name="Google Shape;43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Gud, Git Gr8, m8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Writing Good Commit Messages</a:t>
            </a:r>
            <a:endParaRPr sz="3600"/>
          </a:p>
        </p:txBody>
      </p:sp>
      <p:sp>
        <p:nvSpPr>
          <p:cNvPr id="443" name="Google Shape;44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Qualities of a good commit message: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the imperative mood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“</a:t>
            </a:r>
            <a:r>
              <a:rPr lang="en"/>
              <a:t>Add config file”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“Fix nginx SSL bug”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Subject is clear and descriptive, while under 50 characters in length.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Body adds detail and explanations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Avoid using </a:t>
            </a:r>
            <a:r>
              <a:rPr b="1" lang="en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</a:t>
            </a:r>
            <a:br>
              <a:rPr b="1" lang="en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/>
              <a:t>(do as I say, not as I do)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Further reading: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https://chris.beams.io/posts/git-commit/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https://help.github.com/articles/closing-issues-using-keywords/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445" name="Google Shape;44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325" y="1310975"/>
            <a:ext cx="4427800" cy="25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Commit Message Example</a:t>
            </a:r>
            <a:endParaRPr sz="3600"/>
          </a:p>
        </p:txBody>
      </p:sp>
      <p:sp>
        <p:nvSpPr>
          <p:cNvPr id="451" name="Google Shape;45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74" y="1762439"/>
            <a:ext cx="4358374" cy="280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723" y="1762450"/>
            <a:ext cx="4083152" cy="256353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5"/>
          <p:cNvSpPr txBox="1"/>
          <p:nvPr/>
        </p:nvSpPr>
        <p:spPr>
          <a:xfrm>
            <a:off x="4938000" y="1368850"/>
            <a:ext cx="403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How others will see your message in GitHub: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5" name="Google Shape;455;p55"/>
          <p:cNvSpPr txBox="1"/>
          <p:nvPr/>
        </p:nvSpPr>
        <p:spPr>
          <a:xfrm>
            <a:off x="397675" y="1306600"/>
            <a:ext cx="403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What you will see: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Viewing the log</a:t>
            </a:r>
            <a:endParaRPr sz="3600"/>
          </a:p>
        </p:txBody>
      </p:sp>
      <p:sp>
        <p:nvSpPr>
          <p:cNvPr id="461" name="Google Shape;46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previous commit messages with...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7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2700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2700">
                <a:latin typeface="Courier New"/>
                <a:ea typeface="Courier New"/>
                <a:cs typeface="Courier New"/>
                <a:sym typeface="Courier New"/>
              </a:rPr>
              <a:t>it log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Benefits of a well-kept log...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Workflow transparency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Process </a:t>
            </a:r>
            <a:r>
              <a:rPr lang="en" sz="1600"/>
              <a:t>traceability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Bug tracking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Smaller commits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Easier merging</a:t>
            </a:r>
            <a:endParaRPr sz="1600"/>
          </a:p>
        </p:txBody>
      </p:sp>
      <p:pic>
        <p:nvPicPr>
          <p:cNvPr id="463" name="Google Shape;4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825" y="178921"/>
            <a:ext cx="4368299" cy="478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#3</a:t>
            </a:r>
            <a:endParaRPr/>
          </a:p>
        </p:txBody>
      </p:sp>
      <p:sp>
        <p:nvSpPr>
          <p:cNvPr id="469" name="Google Shape;469;p57"/>
          <p:cNvSpPr txBox="1"/>
          <p:nvPr>
            <p:ph idx="1" type="subTitle"/>
          </p:nvPr>
        </p:nvSpPr>
        <p:spPr>
          <a:xfrm>
            <a:off x="311700" y="2834125"/>
            <a:ext cx="8520600" cy="10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Merge Conflicts</a:t>
            </a:r>
            <a:endParaRPr sz="1800"/>
          </a:p>
        </p:txBody>
      </p:sp>
      <p:sp>
        <p:nvSpPr>
          <p:cNvPr id="470" name="Google Shape;47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merge conflict?</a:t>
            </a:r>
            <a:endParaRPr/>
          </a:p>
        </p:txBody>
      </p:sp>
      <p:sp>
        <p:nvSpPr>
          <p:cNvPr id="477" name="Google Shape;477;p58"/>
          <p:cNvSpPr txBox="1"/>
          <p:nvPr>
            <p:ph idx="1" type="body"/>
          </p:nvPr>
        </p:nvSpPr>
        <p:spPr>
          <a:xfrm>
            <a:off x="251975" y="1152475"/>
            <a:ext cx="86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2 people are working on the same file.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person has their own copy of the file, and they make changes.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happens when the </a:t>
            </a:r>
            <a:r>
              <a:rPr b="1" lang="en"/>
              <a:t>two people change the same line of code</a:t>
            </a:r>
            <a:r>
              <a:rPr lang="en"/>
              <a:t>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Who’s </a:t>
            </a:r>
            <a:r>
              <a:rPr b="1" lang="en"/>
              <a:t>code do we decide to keep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Merge conflicts happen when</a:t>
            </a:r>
            <a:r>
              <a:rPr b="1" lang="en"/>
              <a:t> multiple people</a:t>
            </a:r>
            <a:r>
              <a:rPr lang="en"/>
              <a:t> </a:t>
            </a:r>
            <a:r>
              <a:rPr b="1" lang="en"/>
              <a:t>edit</a:t>
            </a:r>
            <a:r>
              <a:rPr lang="en"/>
              <a:t> the </a:t>
            </a:r>
            <a:r>
              <a:rPr b="1" lang="en"/>
              <a:t>same line</a:t>
            </a:r>
            <a:r>
              <a:rPr lang="en"/>
              <a:t> in the </a:t>
            </a:r>
            <a:r>
              <a:rPr b="1" lang="en"/>
              <a:t>same file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Conflicts: Example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p59"/>
          <p:cNvSpPr txBox="1"/>
          <p:nvPr>
            <p:ph idx="1" type="body"/>
          </p:nvPr>
        </p:nvSpPr>
        <p:spPr>
          <a:xfrm>
            <a:off x="311700" y="1152475"/>
            <a:ext cx="4031400" cy="31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say we have a file called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file.txt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Johnny</a:t>
            </a:r>
            <a:r>
              <a:rPr lang="en"/>
              <a:t> changes </a:t>
            </a:r>
            <a:r>
              <a:rPr b="1" lang="en"/>
              <a:t>line 1</a:t>
            </a:r>
            <a:r>
              <a:rPr lang="en"/>
              <a:t> to say “Hello, World!”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He then pushes the changes to the repository.</a:t>
            </a:r>
            <a:endParaRPr/>
          </a:p>
        </p:txBody>
      </p:sp>
      <p:sp>
        <p:nvSpPr>
          <p:cNvPr id="484" name="Google Shape;48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100" y="1317786"/>
            <a:ext cx="4800899" cy="382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Conflicts: Example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1" name="Google Shape;491;p60"/>
          <p:cNvSpPr txBox="1"/>
          <p:nvPr>
            <p:ph idx="1" type="body"/>
          </p:nvPr>
        </p:nvSpPr>
        <p:spPr>
          <a:xfrm>
            <a:off x="311700" y="1152475"/>
            <a:ext cx="4031400" cy="31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Without first pulling the file,</a:t>
            </a:r>
            <a:r>
              <a:rPr lang="en"/>
              <a:t> Sally changes </a:t>
            </a:r>
            <a:r>
              <a:rPr b="1" lang="en"/>
              <a:t>line 1 </a:t>
            </a:r>
            <a:r>
              <a:rPr lang="en"/>
              <a:t>to say “Greetings, Earthlings”</a:t>
            </a:r>
            <a:endParaRPr/>
          </a:p>
        </p:txBody>
      </p:sp>
      <p:sp>
        <p:nvSpPr>
          <p:cNvPr id="492" name="Google Shape;49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101" y="1317783"/>
            <a:ext cx="4800901" cy="382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/>
          <p:nvPr>
            <p:ph type="title"/>
          </p:nvPr>
        </p:nvSpPr>
        <p:spPr>
          <a:xfrm>
            <a:off x="274650" y="4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Conflicts: Example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9" name="Google Shape;49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0" name="Google Shape;5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875" y="1599941"/>
            <a:ext cx="4446826" cy="354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25" y="1599951"/>
            <a:ext cx="4446826" cy="35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1"/>
          <p:cNvSpPr txBox="1"/>
          <p:nvPr/>
        </p:nvSpPr>
        <p:spPr>
          <a:xfrm>
            <a:off x="363175" y="1013750"/>
            <a:ext cx="3579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file.txt</a:t>
            </a:r>
            <a:r>
              <a:rPr lang="en" sz="1700">
                <a:solidFill>
                  <a:schemeClr val="lt2"/>
                </a:solidFill>
              </a:rPr>
              <a:t> in the Remote Repo</a:t>
            </a:r>
            <a:endParaRPr sz="1700">
              <a:solidFill>
                <a:schemeClr val="lt2"/>
              </a:solidFill>
            </a:endParaRPr>
          </a:p>
        </p:txBody>
      </p:sp>
      <p:sp>
        <p:nvSpPr>
          <p:cNvPr id="503" name="Google Shape;503;p61"/>
          <p:cNvSpPr txBox="1"/>
          <p:nvPr/>
        </p:nvSpPr>
        <p:spPr>
          <a:xfrm>
            <a:off x="5057488" y="1013750"/>
            <a:ext cx="3579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file.txt</a:t>
            </a:r>
            <a:r>
              <a:rPr lang="en" sz="1700">
                <a:solidFill>
                  <a:schemeClr val="lt2"/>
                </a:solidFill>
              </a:rPr>
              <a:t> in Sally’s Repo</a:t>
            </a:r>
            <a:endParaRPr sz="1700">
              <a:solidFill>
                <a:schemeClr val="lt2"/>
              </a:solidFill>
            </a:endParaRPr>
          </a:p>
        </p:txBody>
      </p:sp>
      <p:sp>
        <p:nvSpPr>
          <p:cNvPr id="504" name="Google Shape;504;p61"/>
          <p:cNvSpPr/>
          <p:nvPr/>
        </p:nvSpPr>
        <p:spPr>
          <a:xfrm>
            <a:off x="400225" y="1996200"/>
            <a:ext cx="1134000" cy="40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1"/>
          <p:cNvSpPr/>
          <p:nvPr/>
        </p:nvSpPr>
        <p:spPr>
          <a:xfrm>
            <a:off x="4995275" y="1996200"/>
            <a:ext cx="1378500" cy="40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1"/>
          <p:cNvSpPr txBox="1"/>
          <p:nvPr/>
        </p:nvSpPr>
        <p:spPr>
          <a:xfrm>
            <a:off x="2283300" y="2927500"/>
            <a:ext cx="4941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How can we decide who’s code to keep?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It’s simple: You get to decide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Land Before Git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62000"/>
            <a:ext cx="3189600" cy="23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have you worked on a project with multiple people in the past?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Did everyone code on their own machines and use a USB to exchange code?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Did you use a Google Doc that everyone edited?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Now imagine a project with 50 people. </a:t>
            </a:r>
            <a:r>
              <a:rPr b="1" lang="en" sz="1400"/>
              <a:t>That’s a lot of USBs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62005"/>
            <a:ext cx="4352124" cy="3013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/>
          <p:nvPr>
            <p:ph type="title"/>
          </p:nvPr>
        </p:nvSpPr>
        <p:spPr>
          <a:xfrm>
            <a:off x="311700" y="445025"/>
            <a:ext cx="8520600" cy="1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@Everyone</a:t>
            </a:r>
            <a:r>
              <a:rPr lang="en" sz="4000"/>
              <a:t> Find a partner!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This next activity will require you to work in pairs. </a:t>
            </a:r>
            <a:br>
              <a:rPr lang="en" sz="2000"/>
            </a:br>
            <a:r>
              <a:rPr lang="en" sz="1600"/>
              <a:t>Yes, that means you will have to socialize. I’m sorry.</a:t>
            </a:r>
            <a:endParaRPr sz="1600"/>
          </a:p>
        </p:txBody>
      </p:sp>
      <p:sp>
        <p:nvSpPr>
          <p:cNvPr id="512" name="Google Shape;51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3: Merge Conflict </a:t>
            </a:r>
            <a:r>
              <a:rPr lang="en"/>
              <a:t>Exercise</a:t>
            </a:r>
            <a:endParaRPr/>
          </a:p>
        </p:txBody>
      </p:sp>
      <p:sp>
        <p:nvSpPr>
          <p:cNvPr id="518" name="Google Shape;51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63"/>
          <p:cNvSpPr txBox="1"/>
          <p:nvPr>
            <p:ph idx="1" type="body"/>
          </p:nvPr>
        </p:nvSpPr>
        <p:spPr>
          <a:xfrm>
            <a:off x="133400" y="1152475"/>
            <a:ext cx="896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Partner 1: </a:t>
            </a:r>
            <a:r>
              <a:rPr lang="en" sz="2000"/>
              <a:t>Share the link to the GitHub repo we created in Workshop #2 to Partner 2.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Partner 2: </a:t>
            </a:r>
            <a:r>
              <a:rPr lang="en" sz="2000"/>
              <a:t>Clone the GitHub repo.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Partner 1:</a:t>
            </a:r>
            <a:r>
              <a:rPr lang="en" sz="2000"/>
              <a:t> Change </a:t>
            </a:r>
            <a:r>
              <a:rPr b="1" lang="en" sz="2000"/>
              <a:t>line 1</a:t>
            </a:r>
            <a:r>
              <a:rPr lang="en" sz="2000"/>
              <a:t> of your file to “Hello!” and push it to GitHub.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Partner 2:</a:t>
            </a:r>
            <a:r>
              <a:rPr lang="en" sz="2000"/>
              <a:t> </a:t>
            </a:r>
            <a:r>
              <a:rPr b="1" lang="en" sz="2000"/>
              <a:t>DO NOT PULL </a:t>
            </a:r>
            <a:r>
              <a:rPr lang="en" sz="2000"/>
              <a:t>- Change </a:t>
            </a:r>
            <a:r>
              <a:rPr b="1" lang="en" sz="2000"/>
              <a:t>line 1 in the same file </a:t>
            </a:r>
            <a:r>
              <a:rPr lang="en" sz="2000"/>
              <a:t>to “Bye!”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/>
              <a:t>Partner 2:</a:t>
            </a:r>
            <a:r>
              <a:rPr lang="en" sz="2000"/>
              <a:t> Push your changes. </a:t>
            </a:r>
            <a:r>
              <a:rPr b="1" lang="en" sz="2000"/>
              <a:t>Read the error message</a:t>
            </a:r>
            <a:r>
              <a:rPr lang="en" sz="2000"/>
              <a:t>. Welcome to your first merge conflict!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/>
          <p:nvPr>
            <p:ph type="title"/>
          </p:nvPr>
        </p:nvSpPr>
        <p:spPr>
          <a:xfrm>
            <a:off x="222350" y="445025"/>
            <a:ext cx="87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Commands: Creating/Connecting to Repo</a:t>
            </a:r>
            <a:endParaRPr sz="3600"/>
          </a:p>
        </p:txBody>
      </p:sp>
      <p:sp>
        <p:nvSpPr>
          <p:cNvPr id="525" name="Google Shape;52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64"/>
          <p:cNvSpPr txBox="1"/>
          <p:nvPr>
            <p:ph idx="1" type="body"/>
          </p:nvPr>
        </p:nvSpPr>
        <p:spPr>
          <a:xfrm>
            <a:off x="311700" y="1461150"/>
            <a:ext cx="83949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clone [url]</a:t>
            </a:r>
            <a:r>
              <a:rPr lang="en"/>
              <a:t> : Downloads a repo from the given URL into a new folder.</a:t>
            </a:r>
            <a:endParaRPr/>
          </a:p>
        </p:txBody>
      </p:sp>
      <p:pic>
        <p:nvPicPr>
          <p:cNvPr id="527" name="Google Shape;527;p64"/>
          <p:cNvPicPr preferRelativeResize="0"/>
          <p:nvPr/>
        </p:nvPicPr>
        <p:blipFill rotWithShape="1">
          <a:blip r:embed="rId3">
            <a:alphaModFix/>
          </a:blip>
          <a:srcRect b="41473" l="0" r="0" t="34742"/>
          <a:stretch/>
        </p:blipFill>
        <p:spPr>
          <a:xfrm>
            <a:off x="311700" y="1960950"/>
            <a:ext cx="8520599" cy="39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65"/>
          <p:cNvPicPr preferRelativeResize="0"/>
          <p:nvPr/>
        </p:nvPicPr>
        <p:blipFill rotWithShape="1">
          <a:blip r:embed="rId3">
            <a:alphaModFix/>
          </a:blip>
          <a:srcRect b="0" l="0" r="0" t="62848"/>
          <a:stretch/>
        </p:blipFill>
        <p:spPr>
          <a:xfrm>
            <a:off x="466925" y="794500"/>
            <a:ext cx="6522000" cy="14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5"/>
          <p:cNvSpPr/>
          <p:nvPr/>
        </p:nvSpPr>
        <p:spPr>
          <a:xfrm>
            <a:off x="476418" y="1391166"/>
            <a:ext cx="5699400" cy="5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5"/>
          <p:cNvSpPr txBox="1"/>
          <p:nvPr/>
        </p:nvSpPr>
        <p:spPr>
          <a:xfrm>
            <a:off x="466925" y="370575"/>
            <a:ext cx="667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Partner 2 should have seen a message like this when they did </a:t>
            </a:r>
            <a:r>
              <a:rPr b="1"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push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6" name="Google Shape;536;p65"/>
          <p:cNvPicPr preferRelativeResize="0"/>
          <p:nvPr/>
        </p:nvPicPr>
        <p:blipFill rotWithShape="1">
          <a:blip r:embed="rId4">
            <a:alphaModFix/>
          </a:blip>
          <a:srcRect b="24771" l="0" r="8138" t="40509"/>
          <a:stretch/>
        </p:blipFill>
        <p:spPr>
          <a:xfrm>
            <a:off x="466925" y="3631575"/>
            <a:ext cx="5699399" cy="13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5"/>
          <p:cNvSpPr txBox="1"/>
          <p:nvPr/>
        </p:nvSpPr>
        <p:spPr>
          <a:xfrm>
            <a:off x="476425" y="2468000"/>
            <a:ext cx="405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Partner 2:</a:t>
            </a:r>
            <a:r>
              <a:rPr lang="en">
                <a:solidFill>
                  <a:srgbClr val="FFFFFF"/>
                </a:solidFill>
              </a:rPr>
              <a:t> Run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pull</a:t>
            </a:r>
            <a:r>
              <a:rPr lang="en">
                <a:solidFill>
                  <a:srgbClr val="FFFFFF"/>
                </a:solidFill>
              </a:rPr>
              <a:t> and read the output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8" name="Google Shape;538;p65"/>
          <p:cNvSpPr txBox="1"/>
          <p:nvPr/>
        </p:nvSpPr>
        <p:spPr>
          <a:xfrm>
            <a:off x="466925" y="3083950"/>
            <a:ext cx="330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There should be a message like this: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9" name="Google Shape;539;p65"/>
          <p:cNvSpPr/>
          <p:nvPr/>
        </p:nvSpPr>
        <p:spPr>
          <a:xfrm>
            <a:off x="3142425" y="4313425"/>
            <a:ext cx="625800" cy="23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0" name="Google Shape;540;p65"/>
          <p:cNvCxnSpPr/>
          <p:nvPr/>
        </p:nvCxnSpPr>
        <p:spPr>
          <a:xfrm flipH="1" rot="10800000">
            <a:off x="3768225" y="3379675"/>
            <a:ext cx="945300" cy="105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65"/>
          <p:cNvSpPr txBox="1"/>
          <p:nvPr/>
        </p:nvSpPr>
        <p:spPr>
          <a:xfrm>
            <a:off x="4758100" y="2994200"/>
            <a:ext cx="137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Conflicted File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42" name="Google Shape;542;p65"/>
          <p:cNvSpPr/>
          <p:nvPr/>
        </p:nvSpPr>
        <p:spPr>
          <a:xfrm>
            <a:off x="1433250" y="4591025"/>
            <a:ext cx="625800" cy="23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3" name="Google Shape;543;p65"/>
          <p:cNvCxnSpPr>
            <a:stCxn id="542" idx="3"/>
            <a:endCxn id="544" idx="1"/>
          </p:cNvCxnSpPr>
          <p:nvPr/>
        </p:nvCxnSpPr>
        <p:spPr>
          <a:xfrm>
            <a:off x="2059050" y="4709675"/>
            <a:ext cx="3847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p65"/>
          <p:cNvSpPr txBox="1"/>
          <p:nvPr/>
        </p:nvSpPr>
        <p:spPr>
          <a:xfrm>
            <a:off x="5906875" y="4512875"/>
            <a:ext cx="246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Line Number of Conflict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the Merge Conflict</a:t>
            </a:r>
            <a:endParaRPr/>
          </a:p>
        </p:txBody>
      </p:sp>
      <p:sp>
        <p:nvSpPr>
          <p:cNvPr id="551" name="Google Shape;551;p66"/>
          <p:cNvSpPr txBox="1"/>
          <p:nvPr>
            <p:ph idx="1" type="body"/>
          </p:nvPr>
        </p:nvSpPr>
        <p:spPr>
          <a:xfrm>
            <a:off x="311700" y="1152475"/>
            <a:ext cx="66624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is what your file looks like when you have a merge conflict:</a:t>
            </a:r>
            <a:endParaRPr/>
          </a:p>
        </p:txBody>
      </p:sp>
      <p:pic>
        <p:nvPicPr>
          <p:cNvPr id="552" name="Google Shape;552;p66"/>
          <p:cNvPicPr preferRelativeResize="0"/>
          <p:nvPr/>
        </p:nvPicPr>
        <p:blipFill rotWithShape="1">
          <a:blip r:embed="rId3">
            <a:alphaModFix/>
          </a:blip>
          <a:srcRect b="59288" l="0" r="0" t="0"/>
          <a:stretch/>
        </p:blipFill>
        <p:spPr>
          <a:xfrm>
            <a:off x="234800" y="1600875"/>
            <a:ext cx="6739301" cy="21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6"/>
          <p:cNvSpPr/>
          <p:nvPr/>
        </p:nvSpPr>
        <p:spPr>
          <a:xfrm>
            <a:off x="793000" y="2534700"/>
            <a:ext cx="1252500" cy="19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4" name="Google Shape;554;p66"/>
          <p:cNvCxnSpPr>
            <a:stCxn id="553" idx="3"/>
            <a:endCxn id="555" idx="1"/>
          </p:cNvCxnSpPr>
          <p:nvPr/>
        </p:nvCxnSpPr>
        <p:spPr>
          <a:xfrm flipH="1" rot="10800000">
            <a:off x="2045500" y="1945500"/>
            <a:ext cx="5328900" cy="68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66"/>
          <p:cNvSpPr txBox="1"/>
          <p:nvPr/>
        </p:nvSpPr>
        <p:spPr>
          <a:xfrm>
            <a:off x="7374300" y="1497100"/>
            <a:ext cx="1371000" cy="89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Start of </a:t>
            </a:r>
            <a:r>
              <a:rPr b="1" lang="en">
                <a:solidFill>
                  <a:srgbClr val="FF0000"/>
                </a:solidFill>
              </a:rPr>
              <a:t>incoming</a:t>
            </a:r>
            <a:r>
              <a:rPr lang="en">
                <a:solidFill>
                  <a:srgbClr val="FF0000"/>
                </a:solidFill>
              </a:rPr>
              <a:t> changes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6" name="Google Shape;556;p66"/>
          <p:cNvSpPr/>
          <p:nvPr/>
        </p:nvSpPr>
        <p:spPr>
          <a:xfrm>
            <a:off x="656325" y="2886800"/>
            <a:ext cx="1252500" cy="192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7" name="Google Shape;557;p66"/>
          <p:cNvCxnSpPr>
            <a:stCxn id="556" idx="3"/>
            <a:endCxn id="558" idx="1"/>
          </p:cNvCxnSpPr>
          <p:nvPr/>
        </p:nvCxnSpPr>
        <p:spPr>
          <a:xfrm>
            <a:off x="1908825" y="2983100"/>
            <a:ext cx="5465400" cy="4113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66"/>
          <p:cNvSpPr txBox="1"/>
          <p:nvPr/>
        </p:nvSpPr>
        <p:spPr>
          <a:xfrm>
            <a:off x="7374300" y="2534750"/>
            <a:ext cx="1371000" cy="17193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End of</a:t>
            </a:r>
            <a:r>
              <a:rPr lang="en">
                <a:solidFill>
                  <a:srgbClr val="00FFFF"/>
                </a:solidFill>
              </a:rPr>
              <a:t> </a:t>
            </a:r>
            <a:r>
              <a:rPr b="1" lang="en">
                <a:solidFill>
                  <a:srgbClr val="00FFFF"/>
                </a:solidFill>
              </a:rPr>
              <a:t>incoming </a:t>
            </a:r>
            <a:r>
              <a:rPr lang="en">
                <a:solidFill>
                  <a:srgbClr val="00FFFF"/>
                </a:solidFill>
              </a:rPr>
              <a:t>changes 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AND </a:t>
            </a:r>
            <a:br>
              <a:rPr lang="en">
                <a:solidFill>
                  <a:srgbClr val="00FFFF"/>
                </a:solidFill>
              </a:rPr>
            </a:br>
            <a:r>
              <a:rPr b="1" lang="en">
                <a:solidFill>
                  <a:srgbClr val="00FFFF"/>
                </a:solidFill>
              </a:rPr>
              <a:t>Start of current</a:t>
            </a:r>
            <a:r>
              <a:rPr lang="en">
                <a:solidFill>
                  <a:srgbClr val="00FFFF"/>
                </a:solidFill>
              </a:rPr>
              <a:t> changes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559" name="Google Shape;559;p66"/>
          <p:cNvSpPr/>
          <p:nvPr/>
        </p:nvSpPr>
        <p:spPr>
          <a:xfrm>
            <a:off x="756050" y="3238900"/>
            <a:ext cx="771300" cy="192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0" name="Google Shape;560;p66"/>
          <p:cNvCxnSpPr>
            <a:stCxn id="559" idx="2"/>
            <a:endCxn id="561" idx="0"/>
          </p:cNvCxnSpPr>
          <p:nvPr/>
        </p:nvCxnSpPr>
        <p:spPr>
          <a:xfrm flipH="1">
            <a:off x="841700" y="3431500"/>
            <a:ext cx="300000" cy="618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66"/>
          <p:cNvSpPr txBox="1"/>
          <p:nvPr/>
        </p:nvSpPr>
        <p:spPr>
          <a:xfrm>
            <a:off x="156350" y="4050325"/>
            <a:ext cx="1371000" cy="685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End </a:t>
            </a:r>
            <a:r>
              <a:rPr lang="en">
                <a:solidFill>
                  <a:srgbClr val="00FF00"/>
                </a:solidFill>
              </a:rPr>
              <a:t>of </a:t>
            </a:r>
            <a:r>
              <a:rPr b="1" lang="en">
                <a:solidFill>
                  <a:srgbClr val="00FF00"/>
                </a:solidFill>
              </a:rPr>
              <a:t>current</a:t>
            </a:r>
            <a:r>
              <a:rPr lang="en">
                <a:solidFill>
                  <a:srgbClr val="00FF00"/>
                </a:solidFill>
              </a:rPr>
              <a:t> changes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562" name="Google Shape;562;p66"/>
          <p:cNvSpPr/>
          <p:nvPr/>
        </p:nvSpPr>
        <p:spPr>
          <a:xfrm>
            <a:off x="1527350" y="3238900"/>
            <a:ext cx="2146500" cy="1926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3" name="Google Shape;563;p66"/>
          <p:cNvCxnSpPr>
            <a:stCxn id="562" idx="3"/>
            <a:endCxn id="564" idx="1"/>
          </p:cNvCxnSpPr>
          <p:nvPr/>
        </p:nvCxnSpPr>
        <p:spPr>
          <a:xfrm>
            <a:off x="3673850" y="3335200"/>
            <a:ext cx="898200" cy="11001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66"/>
          <p:cNvSpPr txBox="1"/>
          <p:nvPr/>
        </p:nvSpPr>
        <p:spPr>
          <a:xfrm>
            <a:off x="4572000" y="3986800"/>
            <a:ext cx="1903800" cy="896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Commit message of the commit causing the conflict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7"/>
          <p:cNvSpPr txBox="1"/>
          <p:nvPr/>
        </p:nvSpPr>
        <p:spPr>
          <a:xfrm rot="676">
            <a:off x="698912" y="1153215"/>
            <a:ext cx="76296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FFFFFF"/>
                </a:solidFill>
              </a:rPr>
              <a:t>Attend Day 2 to learn better ways of solving merge conflicts!</a:t>
            </a:r>
            <a:endParaRPr sz="2200"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Feb 28 - Same Room - Same Time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70" name="Google Shape;57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67"/>
          <p:cNvSpPr txBox="1"/>
          <p:nvPr>
            <p:ph type="title"/>
          </p:nvPr>
        </p:nvSpPr>
        <p:spPr>
          <a:xfrm>
            <a:off x="311700" y="28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the Merge Conflict</a:t>
            </a:r>
            <a:endParaRPr/>
          </a:p>
        </p:txBody>
      </p:sp>
      <p:sp>
        <p:nvSpPr>
          <p:cNvPr id="572" name="Google Shape;572;p67"/>
          <p:cNvSpPr txBox="1"/>
          <p:nvPr>
            <p:ph idx="1" type="body"/>
          </p:nvPr>
        </p:nvSpPr>
        <p:spPr>
          <a:xfrm>
            <a:off x="311700" y="1152475"/>
            <a:ext cx="78291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Let’s say we want our </a:t>
            </a:r>
            <a:r>
              <a:rPr b="1" lang="en" sz="1600"/>
              <a:t>current </a:t>
            </a:r>
            <a:r>
              <a:rPr lang="en" sz="1600"/>
              <a:t>changes to </a:t>
            </a:r>
            <a:r>
              <a:rPr b="1" lang="en" sz="1600"/>
              <a:t>override</a:t>
            </a:r>
            <a:r>
              <a:rPr lang="en" sz="1600"/>
              <a:t> the </a:t>
            </a:r>
            <a:r>
              <a:rPr b="1" lang="en" sz="1600"/>
              <a:t>remote</a:t>
            </a:r>
            <a:r>
              <a:rPr lang="en" sz="1600"/>
              <a:t> changes.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Quick &amp; Easy Solution: Delete the code that you don’t want!</a:t>
            </a:r>
            <a:br>
              <a:rPr lang="en" sz="1600"/>
            </a:br>
            <a:r>
              <a:rPr b="1" lang="en" sz="1600"/>
              <a:t>Make sure to delete the &lt;&lt;HEAD, ==, &gt;&gt;&gt;, and Commit Message</a:t>
            </a:r>
            <a:endParaRPr b="1" sz="1600"/>
          </a:p>
        </p:txBody>
      </p:sp>
      <p:pic>
        <p:nvPicPr>
          <p:cNvPr id="573" name="Google Shape;573;p67"/>
          <p:cNvPicPr preferRelativeResize="0"/>
          <p:nvPr/>
        </p:nvPicPr>
        <p:blipFill rotWithShape="1">
          <a:blip r:embed="rId3">
            <a:alphaModFix/>
          </a:blip>
          <a:srcRect b="59288" l="0" r="0" t="0"/>
          <a:stretch/>
        </p:blipFill>
        <p:spPr>
          <a:xfrm>
            <a:off x="184725" y="2429431"/>
            <a:ext cx="7956075" cy="25810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67"/>
          <p:cNvCxnSpPr/>
          <p:nvPr/>
        </p:nvCxnSpPr>
        <p:spPr>
          <a:xfrm flipH="1" rot="10800000">
            <a:off x="965750" y="3641175"/>
            <a:ext cx="11445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67"/>
          <p:cNvCxnSpPr/>
          <p:nvPr/>
        </p:nvCxnSpPr>
        <p:spPr>
          <a:xfrm flipH="1" rot="10800000">
            <a:off x="965750" y="3848750"/>
            <a:ext cx="1445100" cy="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67"/>
          <p:cNvCxnSpPr/>
          <p:nvPr/>
        </p:nvCxnSpPr>
        <p:spPr>
          <a:xfrm flipH="1" rot="10800000">
            <a:off x="884250" y="4051225"/>
            <a:ext cx="11445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67"/>
          <p:cNvCxnSpPr/>
          <p:nvPr/>
        </p:nvCxnSpPr>
        <p:spPr>
          <a:xfrm>
            <a:off x="884250" y="4468475"/>
            <a:ext cx="3286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Lessons Learned</a:t>
            </a:r>
            <a:endParaRPr sz="4800"/>
          </a:p>
        </p:txBody>
      </p:sp>
      <p:sp>
        <p:nvSpPr>
          <p:cNvPr id="583" name="Google Shape;583;p68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/>
              <a:t>Why git is important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make a commit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push local repository to remote (GitHub)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manage files with git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contribute to open source projects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Git is fun!</a:t>
            </a:r>
            <a:endParaRPr b="1" sz="1900"/>
          </a:p>
        </p:txBody>
      </p:sp>
      <p:sp>
        <p:nvSpPr>
          <p:cNvPr id="584" name="Google Shape;58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9"/>
          <p:cNvSpPr txBox="1"/>
          <p:nvPr>
            <p:ph idx="1" type="body"/>
          </p:nvPr>
        </p:nvSpPr>
        <p:spPr>
          <a:xfrm>
            <a:off x="1359300" y="1278750"/>
            <a:ext cx="6425400" cy="2586000"/>
          </a:xfrm>
          <a:prstGeom prst="rect">
            <a:avLst/>
          </a:prstGeom>
          <a:effectLst>
            <a:outerShdw blurRad="14288" rotWithShape="0" algn="bl" dir="852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ACM is a </a:t>
            </a:r>
            <a:r>
              <a:rPr b="1" lang="en">
                <a:solidFill>
                  <a:srgbClr val="FFFFFF"/>
                </a:solidFill>
              </a:rPr>
              <a:t>Global Organization</a:t>
            </a:r>
            <a:r>
              <a:rPr lang="en">
                <a:solidFill>
                  <a:srgbClr val="FFFFFF"/>
                </a:solidFill>
              </a:rPr>
              <a:t>, with nearly </a:t>
            </a:r>
            <a:r>
              <a:rPr b="1" lang="en">
                <a:solidFill>
                  <a:srgbClr val="FFFFFF"/>
                </a:solidFill>
              </a:rPr>
              <a:t>100,000 members</a:t>
            </a:r>
            <a:r>
              <a:rPr lang="en">
                <a:solidFill>
                  <a:srgbClr val="FFFFFF"/>
                </a:solidFill>
              </a:rPr>
              <a:t> from more than </a:t>
            </a:r>
            <a:r>
              <a:rPr b="1" lang="en">
                <a:solidFill>
                  <a:srgbClr val="FFFFFF"/>
                </a:solidFill>
              </a:rPr>
              <a:t>190 countries</a:t>
            </a:r>
            <a:r>
              <a:rPr lang="en">
                <a:solidFill>
                  <a:srgbClr val="FFFFFF"/>
                </a:solidFill>
              </a:rPr>
              <a:t>, ACM works to </a:t>
            </a:r>
            <a:r>
              <a:rPr b="1" lang="en">
                <a:solidFill>
                  <a:srgbClr val="FFFFFF"/>
                </a:solidFill>
              </a:rPr>
              <a:t>advance computing</a:t>
            </a:r>
            <a:r>
              <a:rPr lang="en">
                <a:solidFill>
                  <a:srgbClr val="FFFFFF"/>
                </a:solidFill>
              </a:rPr>
              <a:t> as a science and a profession.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FF"/>
                </a:solidFill>
                <a:highlight>
                  <a:srgbClr val="CC0000"/>
                </a:highlight>
              </a:rPr>
              <a:t>_We Are</a:t>
            </a:r>
            <a:r>
              <a:rPr lang="en" sz="2400" u="sng">
                <a:solidFill>
                  <a:srgbClr val="FFFFFF"/>
                </a:solidFill>
                <a:highlight>
                  <a:srgbClr val="CC0000"/>
                </a:highlight>
              </a:rPr>
              <a:t> </a:t>
            </a:r>
            <a:r>
              <a:rPr b="1" lang="en" sz="2400" u="sng">
                <a:solidFill>
                  <a:srgbClr val="FFFFFF"/>
                </a:solidFill>
                <a:highlight>
                  <a:srgbClr val="CC0000"/>
                </a:highlight>
              </a:rPr>
              <a:t>Hiring New Officers!_</a:t>
            </a:r>
            <a:r>
              <a:rPr lang="en" u="sng">
                <a:solidFill>
                  <a:srgbClr val="FFFFFF"/>
                </a:solidFill>
                <a:highlight>
                  <a:srgbClr val="CC0000"/>
                </a:highlight>
              </a:rPr>
              <a:t>  </a:t>
            </a:r>
            <a:endParaRPr u="sng">
              <a:solidFill>
                <a:srgbClr val="FFFFFF"/>
              </a:solidFill>
              <a:highlight>
                <a:srgbClr val="CC0000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Go to </a:t>
            </a:r>
            <a:r>
              <a:rPr b="1" lang="en" sz="2000">
                <a:solidFill>
                  <a:srgbClr val="FFFFFF"/>
                </a:solidFill>
                <a:highlight>
                  <a:srgbClr val="CC0000"/>
                </a:highlight>
              </a:rPr>
              <a:t>bit.ly/HireMeACM</a:t>
            </a:r>
            <a:r>
              <a:rPr b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to apply!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1" name="Google Shape;59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 rot="1435082">
            <a:off x="1610809" y="1989627"/>
            <a:ext cx="8520595" cy="841834"/>
          </a:xfrm>
          <a:prstGeom prst="rect">
            <a:avLst/>
          </a:prstGeom>
          <a:effectLst>
            <a:outerShdw blurRad="200025" rotWithShape="0" algn="bl" dir="3720000" dist="790575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   Questions?</a:t>
            </a:r>
            <a:endParaRPr sz="7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Comments?</a:t>
            </a:r>
            <a:endParaRPr sz="7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    Concerns?</a:t>
            </a:r>
            <a:endParaRPr sz="7100"/>
          </a:p>
        </p:txBody>
      </p:sp>
      <p:sp>
        <p:nvSpPr>
          <p:cNvPr id="597" name="Google Shape;59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70"/>
          <p:cNvSpPr txBox="1"/>
          <p:nvPr>
            <p:ph type="title"/>
          </p:nvPr>
        </p:nvSpPr>
        <p:spPr>
          <a:xfrm rot="-1366772">
            <a:off x="-2250336" y="3261637"/>
            <a:ext cx="8520702" cy="841711"/>
          </a:xfrm>
          <a:prstGeom prst="rect">
            <a:avLst/>
          </a:prstGeom>
          <a:effectLst>
            <a:outerShdw blurRad="57150" rotWithShape="0" algn="bl" dir="4260000" dist="41910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Join us next week for advanced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</a:t>
            </a:r>
            <a:r>
              <a:rPr lang="en" sz="1800">
                <a:solidFill>
                  <a:schemeClr val="lt2"/>
                </a:solidFill>
              </a:rPr>
              <a:t>opics on git usage!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Slides available at bit.ly/ACMGitGud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51119" l="0" r="0" t="0"/>
          <a:stretch/>
        </p:blipFill>
        <p:spPr>
          <a:xfrm>
            <a:off x="987025" y="162950"/>
            <a:ext cx="2941371" cy="481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48880"/>
          <a:stretch/>
        </p:blipFill>
        <p:spPr>
          <a:xfrm>
            <a:off x="5211375" y="162949"/>
            <a:ext cx="2812525" cy="481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Git</a:t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version control is + why it matters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What’s Version Control?</a:t>
            </a:r>
            <a:endParaRPr sz="4800"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504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Tracks changes</a:t>
            </a:r>
            <a:endParaRPr sz="2300"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1900"/>
              <a:t>See which user(s) made changes to document(s)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Save the history of changes to a document</a:t>
            </a:r>
            <a:endParaRPr sz="23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Shows the long-term evolution of document(s)</a:t>
            </a:r>
            <a:endParaRPr sz="19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Implemented in cloud drive platforms</a:t>
            </a:r>
            <a:endParaRPr sz="23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e.g. Google Drive</a:t>
            </a:r>
            <a:endParaRPr sz="1900"/>
          </a:p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702" y="0"/>
            <a:ext cx="205529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